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16"/>
  </p:notesMasterIdLst>
  <p:sldIdLst>
    <p:sldId id="256" r:id="rId2"/>
    <p:sldId id="270" r:id="rId3"/>
    <p:sldId id="269" r:id="rId4"/>
    <p:sldId id="268" r:id="rId5"/>
    <p:sldId id="281" r:id="rId6"/>
    <p:sldId id="271" r:id="rId7"/>
    <p:sldId id="286" r:id="rId8"/>
    <p:sldId id="272" r:id="rId9"/>
    <p:sldId id="273" r:id="rId10"/>
    <p:sldId id="274" r:id="rId11"/>
    <p:sldId id="275" r:id="rId12"/>
    <p:sldId id="267" r:id="rId13"/>
    <p:sldId id="264" r:id="rId14"/>
    <p:sldId id="266"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51" y="33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23757855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2779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7937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87769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2475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2244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6529612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73371674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37462661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2120288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54738103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62512348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742039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443589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577063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1154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780423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918472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70873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14202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336501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534258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67573567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8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5" name="Shape 85"/>
          <p:cNvSpPr txBox="1">
            <a:spLocks noGrp="1"/>
          </p:cNvSpPr>
          <p:nvPr>
            <p:ph type="subTitle" idx="1"/>
          </p:nvPr>
        </p:nvSpPr>
        <p:spPr>
          <a:xfrm>
            <a:off x="5514797" y="5560232"/>
            <a:ext cx="5736763" cy="1051933"/>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Clr>
                <a:schemeClr val="lt1"/>
              </a:buClr>
              <a:buSzPct val="25000"/>
              <a:buFont typeface="Arial"/>
              <a:buNone/>
            </a:pPr>
            <a:r>
              <a:rPr lang="en-US" sz="2400" b="0" i="0" u="none" strike="noStrike" cap="none" dirty="0">
                <a:solidFill>
                  <a:srgbClr val="000000"/>
                </a:solidFill>
                <a:latin typeface="Calibri"/>
                <a:ea typeface="Calibri"/>
                <a:cs typeface="Calibri"/>
                <a:sym typeface="Calibri"/>
              </a:rPr>
              <a:t>By: August </a:t>
            </a:r>
            <a:r>
              <a:rPr lang="en-US" sz="2400" b="0" i="0" u="none" strike="noStrike" cap="none" dirty="0" err="1">
                <a:solidFill>
                  <a:srgbClr val="000000"/>
                </a:solidFill>
                <a:latin typeface="Calibri"/>
                <a:ea typeface="Calibri"/>
                <a:cs typeface="Calibri"/>
                <a:sym typeface="Calibri"/>
              </a:rPr>
              <a:t>DeWinkler</a:t>
            </a:r>
            <a:r>
              <a:rPr lang="en-US" sz="2400" b="0" i="0" u="none" strike="noStrike" cap="none" dirty="0">
                <a:solidFill>
                  <a:srgbClr val="000000"/>
                </a:solidFill>
                <a:latin typeface="Calibri"/>
                <a:ea typeface="Calibri"/>
                <a:cs typeface="Calibri"/>
                <a:sym typeface="Calibri"/>
              </a:rPr>
              <a:t>, Genesi Gonzalez, Nicholas </a:t>
            </a:r>
            <a:r>
              <a:rPr lang="en-US" sz="2400" b="0" i="0" u="none" strike="noStrike" cap="none" dirty="0" err="1">
                <a:solidFill>
                  <a:srgbClr val="000000"/>
                </a:solidFill>
                <a:latin typeface="Calibri"/>
                <a:ea typeface="Calibri"/>
                <a:cs typeface="Calibri"/>
                <a:sym typeface="Calibri"/>
              </a:rPr>
              <a:t>Gamarra</a:t>
            </a:r>
            <a:r>
              <a:rPr lang="en-US" sz="2400" b="0" i="0" u="none" strike="noStrike" cap="none" dirty="0">
                <a:solidFill>
                  <a:srgbClr val="000000"/>
                </a:solidFill>
                <a:latin typeface="Calibri"/>
                <a:ea typeface="Calibri"/>
                <a:cs typeface="Calibri"/>
                <a:sym typeface="Calibri"/>
              </a:rPr>
              <a:t>, David Gibson and Nicholas </a:t>
            </a:r>
            <a:r>
              <a:rPr lang="en-US" sz="2400" b="0" i="0" u="none" strike="noStrike" cap="none" dirty="0" err="1">
                <a:solidFill>
                  <a:srgbClr val="000000"/>
                </a:solidFill>
                <a:latin typeface="Calibri"/>
                <a:ea typeface="Calibri"/>
                <a:cs typeface="Calibri"/>
                <a:sym typeface="Calibri"/>
              </a:rPr>
              <a:t>Angiolilli</a:t>
            </a:r>
            <a:endParaRPr lang="en-US" sz="2400" b="0" i="0" u="none" strike="noStrike" cap="none" dirty="0">
              <a:solidFill>
                <a:srgbClr val="000000"/>
              </a:solidFill>
              <a:latin typeface="Calibri"/>
              <a:ea typeface="Calibri"/>
              <a:cs typeface="Calibri"/>
              <a:sym typeface="Calibri"/>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8166" y="393619"/>
            <a:ext cx="3811893" cy="129618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9483" y="454354"/>
            <a:ext cx="1158588" cy="898435"/>
          </a:xfrm>
          <a:prstGeom prst="rect">
            <a:avLst/>
          </a:prstGeom>
        </p:spPr>
      </p:pic>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606413" y="149939"/>
            <a:ext cx="2856272" cy="587479"/>
          </a:xfrm>
        </p:spPr>
        <p:txBody>
          <a:bodyPr>
            <a:normAutofit/>
          </a:bodyPr>
          <a:lstStyle/>
          <a:p>
            <a:r>
              <a:rPr lang="en-US" dirty="0" smtClean="0">
                <a:solidFill>
                  <a:srgbClr val="FF0000"/>
                </a:solidFill>
              </a:rPr>
              <a:t>Specialist inputs</a:t>
            </a:r>
            <a:endParaRPr lang="en-US" dirty="0"/>
          </a:p>
        </p:txBody>
      </p:sp>
      <p:sp>
        <p:nvSpPr>
          <p:cNvPr id="11" name="Text Placeholder 5"/>
          <p:cNvSpPr>
            <a:spLocks noGrp="1"/>
          </p:cNvSpPr>
          <p:nvPr>
            <p:ph type="body" sz="half" idx="2"/>
          </p:nvPr>
        </p:nvSpPr>
        <p:spPr>
          <a:xfrm>
            <a:off x="6878534" y="811871"/>
            <a:ext cx="4536717" cy="3681471"/>
          </a:xfrm>
        </p:spPr>
        <p:txBody>
          <a:bodyPr>
            <a:normAutofit fontScale="92500" lnSpcReduction="10000"/>
          </a:bodyPr>
          <a:lstStyle/>
          <a:p>
            <a:r>
              <a:rPr lang="en-US" sz="2400" dirty="0" smtClean="0"/>
              <a:t>This is an example of what the specialist is allowed to add and not the caregiver</a:t>
            </a:r>
          </a:p>
          <a:p>
            <a:r>
              <a:rPr lang="en-US" sz="2400" dirty="0" smtClean="0"/>
              <a:t>Exercises would be something the patients doctor asks the specialist to perform at home and so only the specialist would need to add in the exercises with the caregiver having access to them at any point once they were added in</a:t>
            </a:r>
            <a:endParaRPr lang="en-US"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39" y="1015179"/>
            <a:ext cx="3433610" cy="5493776"/>
          </a:xfrm>
          <a:prstGeom prst="rect">
            <a:avLst/>
          </a:prstGeom>
        </p:spPr>
      </p:pic>
      <p:sp>
        <p:nvSpPr>
          <p:cNvPr id="12" name="Text Placeholder 5"/>
          <p:cNvSpPr txBox="1">
            <a:spLocks/>
          </p:cNvSpPr>
          <p:nvPr/>
        </p:nvSpPr>
        <p:spPr>
          <a:xfrm>
            <a:off x="6957192" y="4616954"/>
            <a:ext cx="4536717" cy="368147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200" kern="1200" cap="none">
                <a:solidFill>
                  <a:schemeClr val="bg2">
                    <a:lumMod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000" kern="1200" cap="none">
                <a:solidFill>
                  <a:schemeClr val="bg2">
                    <a:lumMod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bg2">
                    <a:lumMod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bg2">
                    <a:lumMod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bg2">
                    <a:lumMod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bg2">
                    <a:lumMod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bg2">
                    <a:lumMod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900" kern="1200" cap="none">
                <a:solidFill>
                  <a:schemeClr val="bg2">
                    <a:lumMod val="75000"/>
                  </a:schemeClr>
                </a:solidFill>
                <a:effectLst/>
                <a:latin typeface="+mn-lt"/>
                <a:ea typeface="+mn-ea"/>
                <a:cs typeface="+mn-cs"/>
              </a:defRPr>
            </a:lvl9pPr>
          </a:lstStyle>
          <a:p>
            <a:r>
              <a:rPr lang="en-US" sz="2400" dirty="0" smtClean="0"/>
              <a:t>Further developing </a:t>
            </a:r>
          </a:p>
          <a:p>
            <a:pPr marL="342900" indent="-342900">
              <a:buFont typeface="Arial" panose="020B0604020202020204" pitchFamily="34" charset="0"/>
              <a:buChar char="•"/>
            </a:pPr>
            <a:r>
              <a:rPr lang="en-US" sz="2400" dirty="0" smtClean="0"/>
              <a:t>Specialist log</a:t>
            </a:r>
          </a:p>
          <a:p>
            <a:pPr marL="342900" indent="-342900">
              <a:buFont typeface="Arial" panose="020B0604020202020204" pitchFamily="34" charset="0"/>
              <a:buChar char="•"/>
            </a:pPr>
            <a:r>
              <a:rPr lang="en-US" sz="2400" dirty="0" smtClean="0"/>
              <a:t>Nutritional meal pla</a:t>
            </a:r>
            <a:r>
              <a:rPr lang="en-US" sz="2400" dirty="0"/>
              <a:t>n</a:t>
            </a:r>
          </a:p>
        </p:txBody>
      </p:sp>
    </p:spTree>
    <p:extLst>
      <p:ext uri="{BB962C8B-B14F-4D97-AF65-F5344CB8AC3E}">
        <p14:creationId xmlns:p14="http://schemas.microsoft.com/office/powerpoint/2010/main" val="5671906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891049"/>
            <a:ext cx="3431458" cy="549033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6968" y="891049"/>
            <a:ext cx="3431458" cy="5490333"/>
          </a:xfrm>
          <a:prstGeom prst="rect">
            <a:avLst/>
          </a:prstGeom>
        </p:spPr>
      </p:pic>
      <p:sp>
        <p:nvSpPr>
          <p:cNvPr id="9" name="Text Placeholder 5"/>
          <p:cNvSpPr>
            <a:spLocks noGrp="1"/>
          </p:cNvSpPr>
          <p:nvPr>
            <p:ph type="body" sz="half" idx="2"/>
          </p:nvPr>
        </p:nvSpPr>
        <p:spPr>
          <a:xfrm>
            <a:off x="4041928" y="1146168"/>
            <a:ext cx="4310575" cy="4748271"/>
          </a:xfrm>
        </p:spPr>
        <p:txBody>
          <a:bodyPr>
            <a:normAutofit/>
          </a:bodyPr>
          <a:lstStyle/>
          <a:p>
            <a:r>
              <a:rPr lang="en-US" sz="2400" dirty="0" smtClean="0"/>
              <a:t>Here you see the difference in layouts based on the user that is logged in.</a:t>
            </a:r>
          </a:p>
          <a:p>
            <a:r>
              <a:rPr lang="en-US" sz="2400" dirty="0" smtClean="0"/>
              <a:t>The caregiver(Right) has the capability to add, edit, and delete a doctor for the patient </a:t>
            </a:r>
          </a:p>
          <a:p>
            <a:r>
              <a:rPr lang="en-US" sz="2400" dirty="0" smtClean="0"/>
              <a:t>While the specialist can only view the doctor</a:t>
            </a:r>
          </a:p>
        </p:txBody>
      </p:sp>
    </p:spTree>
    <p:extLst>
      <p:ext uri="{BB962C8B-B14F-4D97-AF65-F5344CB8AC3E}">
        <p14:creationId xmlns:p14="http://schemas.microsoft.com/office/powerpoint/2010/main" val="9926217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2804772" y="0"/>
            <a:ext cx="10515600" cy="1325700"/>
          </a:xfrm>
          <a:prstGeom prst="rect">
            <a:avLst/>
          </a:prstGeom>
        </p:spPr>
        <p:txBody>
          <a:bodyPr lIns="91425" tIns="91425" rIns="91425" bIns="91425" anchor="ctr" anchorCtr="0">
            <a:noAutofit/>
          </a:bodyPr>
          <a:lstStyle/>
          <a:p>
            <a:pPr lvl="0">
              <a:spcBef>
                <a:spcPts val="0"/>
              </a:spcBef>
              <a:buNone/>
            </a:pPr>
            <a:r>
              <a:rPr lang="en-US" dirty="0">
                <a:solidFill>
                  <a:srgbClr val="FF0000"/>
                </a:solidFill>
              </a:rPr>
              <a:t>Managed Linked </a:t>
            </a:r>
            <a:r>
              <a:rPr lang="en-US" dirty="0" smtClean="0">
                <a:solidFill>
                  <a:srgbClr val="FF0000"/>
                </a:solidFill>
              </a:rPr>
              <a:t>Patients</a:t>
            </a:r>
            <a:endParaRPr lang="en-US" dirty="0">
              <a:solidFill>
                <a:srgbClr val="FF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415" y="2894928"/>
            <a:ext cx="2185516" cy="349682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158" y="2945170"/>
            <a:ext cx="2223721" cy="355795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062" y="2945170"/>
            <a:ext cx="2225710" cy="3561137"/>
          </a:xfrm>
          <a:prstGeom prst="rect">
            <a:avLst/>
          </a:prstGeom>
        </p:spPr>
      </p:pic>
      <p:sp>
        <p:nvSpPr>
          <p:cNvPr id="6" name="Striped Right Arrow 5"/>
          <p:cNvSpPr/>
          <p:nvPr/>
        </p:nvSpPr>
        <p:spPr>
          <a:xfrm>
            <a:off x="3265715" y="4382503"/>
            <a:ext cx="803868" cy="68328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riped Right Arrow 9"/>
          <p:cNvSpPr/>
          <p:nvPr/>
        </p:nvSpPr>
        <p:spPr>
          <a:xfrm>
            <a:off x="7698713" y="4382503"/>
            <a:ext cx="803868" cy="68328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743347" y="1241021"/>
            <a:ext cx="2872547" cy="1569660"/>
          </a:xfrm>
          <a:prstGeom prst="rect">
            <a:avLst/>
          </a:prstGeom>
          <a:noFill/>
        </p:spPr>
        <p:txBody>
          <a:bodyPr wrap="square" rtlCol="0">
            <a:spAutoFit/>
          </a:bodyPr>
          <a:lstStyle/>
          <a:p>
            <a:r>
              <a:rPr lang="en-US" sz="1600" dirty="0" smtClean="0">
                <a:latin typeface="+mn-lt"/>
              </a:rPr>
              <a:t>They can accept or decline the request.</a:t>
            </a:r>
          </a:p>
          <a:p>
            <a:endParaRPr lang="en-US" sz="1600" dirty="0" smtClean="0">
              <a:latin typeface="+mn-lt"/>
            </a:endParaRPr>
          </a:p>
          <a:p>
            <a:r>
              <a:rPr lang="en-US" sz="1600" dirty="0" smtClean="0">
                <a:latin typeface="+mn-lt"/>
              </a:rPr>
              <a:t>The specialist can be clicked to get further information about them</a:t>
            </a:r>
            <a:endParaRPr lang="en-US" sz="1600" dirty="0">
              <a:latin typeface="+mn-lt"/>
            </a:endParaRPr>
          </a:p>
        </p:txBody>
      </p:sp>
      <p:sp>
        <p:nvSpPr>
          <p:cNvPr id="12" name="TextBox 11"/>
          <p:cNvSpPr txBox="1"/>
          <p:nvPr/>
        </p:nvSpPr>
        <p:spPr>
          <a:xfrm>
            <a:off x="4387386" y="1463760"/>
            <a:ext cx="2983079" cy="1323439"/>
          </a:xfrm>
          <a:prstGeom prst="rect">
            <a:avLst/>
          </a:prstGeom>
          <a:noFill/>
        </p:spPr>
        <p:txBody>
          <a:bodyPr wrap="square" rtlCol="0">
            <a:spAutoFit/>
          </a:bodyPr>
          <a:lstStyle/>
          <a:p>
            <a:r>
              <a:rPr lang="en-US" sz="1600" dirty="0" smtClean="0">
                <a:latin typeface="+mn-lt"/>
              </a:rPr>
              <a:t>At any point when the caregiver goes to their home screen, if they have pending requests they will be presented with a pop-up</a:t>
            </a:r>
            <a:endParaRPr lang="en-US" sz="1600" dirty="0">
              <a:latin typeface="+mn-lt"/>
            </a:endParaRPr>
          </a:p>
        </p:txBody>
      </p:sp>
      <p:sp>
        <p:nvSpPr>
          <p:cNvPr id="13" name="TextBox 12"/>
          <p:cNvSpPr txBox="1"/>
          <p:nvPr/>
        </p:nvSpPr>
        <p:spPr>
          <a:xfrm>
            <a:off x="651075" y="1785307"/>
            <a:ext cx="2445492" cy="830997"/>
          </a:xfrm>
          <a:prstGeom prst="rect">
            <a:avLst/>
          </a:prstGeom>
          <a:noFill/>
        </p:spPr>
        <p:txBody>
          <a:bodyPr wrap="square" rtlCol="0">
            <a:spAutoFit/>
          </a:bodyPr>
          <a:lstStyle/>
          <a:p>
            <a:r>
              <a:rPr lang="en-US" sz="1600" dirty="0" smtClean="0">
                <a:latin typeface="+mn-lt"/>
              </a:rPr>
              <a:t>Once the specialist enters the patients id they wait confirmation</a:t>
            </a:r>
            <a:endParaRPr lang="en-US" sz="1600" dirty="0">
              <a:latin typeface="+mn-lt"/>
            </a:endParaRP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838199" y="0"/>
            <a:ext cx="10515600" cy="1325700"/>
          </a:xfrm>
          <a:prstGeom prst="rect">
            <a:avLst/>
          </a:prstGeom>
        </p:spPr>
        <p:txBody>
          <a:bodyPr lIns="91425" tIns="91425" rIns="91425" bIns="91425" anchor="ctr" anchorCtr="0">
            <a:noAutofit/>
          </a:bodyPr>
          <a:lstStyle/>
          <a:p>
            <a:pPr lvl="0">
              <a:spcBef>
                <a:spcPts val="0"/>
              </a:spcBef>
              <a:buNone/>
            </a:pPr>
            <a:r>
              <a:rPr lang="en-US" dirty="0" smtClean="0">
                <a:solidFill>
                  <a:srgbClr val="FF0000"/>
                </a:solidFill>
              </a:rPr>
              <a:t>Augmented Reality</a:t>
            </a:r>
            <a:endParaRPr lang="en-US" dirty="0">
              <a:solidFill>
                <a:srgbClr val="FF0000"/>
              </a:solidFill>
            </a:endParaRPr>
          </a:p>
        </p:txBody>
      </p:sp>
      <p:sp>
        <p:nvSpPr>
          <p:cNvPr id="140" name="Shape 140"/>
          <p:cNvSpPr txBox="1">
            <a:spLocks noGrp="1"/>
          </p:cNvSpPr>
          <p:nvPr>
            <p:ph idx="1"/>
          </p:nvPr>
        </p:nvSpPr>
        <p:spPr>
          <a:xfrm>
            <a:off x="838199" y="3767814"/>
            <a:ext cx="10515600" cy="2440800"/>
          </a:xfrm>
          <a:prstGeom prst="rect">
            <a:avLst/>
          </a:prstGeom>
        </p:spPr>
        <p:txBody>
          <a:bodyPr lIns="91425" tIns="91425" rIns="91425" bIns="91425" anchor="t" anchorCtr="0">
            <a:noAutofit/>
          </a:bodyPr>
          <a:lstStyle/>
          <a:p>
            <a:pPr lvl="0">
              <a:spcBef>
                <a:spcPts val="0"/>
              </a:spcBef>
              <a:buNone/>
            </a:pPr>
            <a:r>
              <a:rPr lang="en-US" dirty="0" smtClean="0"/>
              <a:t>Each patient will be emailed a unique QR code that holds their ID Number.  When scanned, you can:</a:t>
            </a:r>
          </a:p>
          <a:p>
            <a:pPr>
              <a:spcBef>
                <a:spcPts val="0"/>
              </a:spcBef>
            </a:pPr>
            <a:endParaRPr lang="en-US" dirty="0"/>
          </a:p>
          <a:p>
            <a:pPr>
              <a:spcBef>
                <a:spcPts val="0"/>
              </a:spcBef>
            </a:pPr>
            <a:r>
              <a:rPr lang="en-US" dirty="0" smtClean="0"/>
              <a:t> Link to the patient upon approval</a:t>
            </a:r>
          </a:p>
          <a:p>
            <a:pPr>
              <a:spcBef>
                <a:spcPts val="0"/>
              </a:spcBef>
            </a:pPr>
            <a:r>
              <a:rPr lang="en-US" dirty="0"/>
              <a:t> </a:t>
            </a:r>
            <a:r>
              <a:rPr lang="en-US" dirty="0" smtClean="0"/>
              <a:t>Display patient info</a:t>
            </a:r>
          </a:p>
          <a:p>
            <a:pPr>
              <a:spcBef>
                <a:spcPts val="0"/>
              </a:spcBef>
            </a:pPr>
            <a:r>
              <a:rPr lang="en-US" dirty="0"/>
              <a:t> </a:t>
            </a:r>
            <a:r>
              <a:rPr lang="en-US" dirty="0" smtClean="0"/>
              <a:t>Scan prescription bottle with QR Code on it and view medication         information</a:t>
            </a:r>
            <a:endParaRPr lang="en-US" dirty="0"/>
          </a:p>
        </p:txBody>
      </p:sp>
      <p:pic>
        <p:nvPicPr>
          <p:cNvPr id="141" name="Shape 141"/>
          <p:cNvPicPr preferRelativeResize="0"/>
          <p:nvPr/>
        </p:nvPicPr>
        <p:blipFill>
          <a:blip r:embed="rId3">
            <a:alphaModFix/>
          </a:blip>
          <a:stretch>
            <a:fillRect/>
          </a:stretch>
        </p:blipFill>
        <p:spPr>
          <a:xfrm>
            <a:off x="838199" y="1325700"/>
            <a:ext cx="10515597" cy="233681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72650" y="1600200"/>
            <a:ext cx="2071500" cy="1325700"/>
          </a:xfrm>
          <a:prstGeom prst="rect">
            <a:avLst/>
          </a:prstGeom>
        </p:spPr>
        <p:txBody>
          <a:bodyPr lIns="91425" tIns="91425" rIns="91425" bIns="91425" anchor="ctr" anchorCtr="0">
            <a:noAutofit/>
          </a:bodyPr>
          <a:lstStyle/>
          <a:p>
            <a:pPr lvl="0">
              <a:spcBef>
                <a:spcPts val="0"/>
              </a:spcBef>
              <a:buNone/>
            </a:pPr>
            <a:r>
              <a:rPr lang="en-US" dirty="0">
                <a:solidFill>
                  <a:srgbClr val="FF0000"/>
                </a:solidFill>
              </a:rPr>
              <a:t>Alerts</a:t>
            </a:r>
          </a:p>
        </p:txBody>
      </p:sp>
      <p:sp>
        <p:nvSpPr>
          <p:cNvPr id="154" name="Shape 154"/>
          <p:cNvSpPr txBox="1">
            <a:spLocks noGrp="1"/>
          </p:cNvSpPr>
          <p:nvPr>
            <p:ph idx="1"/>
          </p:nvPr>
        </p:nvSpPr>
        <p:spPr>
          <a:xfrm>
            <a:off x="838200" y="4451975"/>
            <a:ext cx="10515600" cy="1725000"/>
          </a:xfrm>
          <a:prstGeom prst="rect">
            <a:avLst/>
          </a:prstGeom>
        </p:spPr>
        <p:txBody>
          <a:bodyPr lIns="91425" tIns="91425" rIns="91425" bIns="91425" anchor="t" anchorCtr="0">
            <a:noAutofit/>
          </a:bodyPr>
          <a:lstStyle/>
          <a:p>
            <a:pPr marL="0" lvl="0" indent="0">
              <a:spcBef>
                <a:spcPts val="0"/>
              </a:spcBef>
              <a:buNone/>
            </a:pPr>
            <a:r>
              <a:rPr lang="en-US" dirty="0"/>
              <a:t>The </a:t>
            </a:r>
            <a:r>
              <a:rPr lang="en-US" dirty="0" smtClean="0"/>
              <a:t>alerts </a:t>
            </a:r>
            <a:r>
              <a:rPr lang="en-US" dirty="0"/>
              <a:t>will be able to be set any time for </a:t>
            </a:r>
            <a:r>
              <a:rPr lang="en-US" dirty="0" smtClean="0"/>
              <a:t>any specific request.  Whether </a:t>
            </a:r>
            <a:r>
              <a:rPr lang="en-US" dirty="0"/>
              <a:t>that is taking a certain medication, or remembering a doctors appointment, anything one deems applicable and necessary. </a:t>
            </a:r>
          </a:p>
        </p:txBody>
      </p:sp>
      <p:pic>
        <p:nvPicPr>
          <p:cNvPr id="155" name="Shape 155"/>
          <p:cNvPicPr preferRelativeResize="0"/>
          <p:nvPr/>
        </p:nvPicPr>
        <p:blipFill>
          <a:blip r:embed="rId3">
            <a:alphaModFix/>
          </a:blip>
          <a:stretch>
            <a:fillRect/>
          </a:stretch>
        </p:blipFill>
        <p:spPr>
          <a:xfrm>
            <a:off x="2094148" y="307275"/>
            <a:ext cx="10097849" cy="39115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a:xfrm>
            <a:off x="1076192" y="1649942"/>
            <a:ext cx="9488569" cy="4657451"/>
          </a:xfrm>
        </p:spPr>
        <p:txBody>
          <a:bodyPr>
            <a:normAutofit fontScale="92500" lnSpcReduction="20000"/>
          </a:bodyPr>
          <a:lstStyle/>
          <a:p>
            <a:pPr algn="ctr"/>
            <a:r>
              <a:rPr lang="en-US" sz="1800" dirty="0" smtClean="0"/>
              <a:t>Sync-Care mobile App allows interdisciplinary healthcare professionals to update the care plan of the patient while allowing the caregiver to participate in the process.</a:t>
            </a:r>
          </a:p>
          <a:p>
            <a:pPr algn="ctr"/>
            <a:endParaRPr lang="en-US" sz="1800" dirty="0"/>
          </a:p>
          <a:p>
            <a:r>
              <a:rPr lang="en-US" sz="1800" dirty="0"/>
              <a:t>Our mobile application is intended to assist caregivers to collaborate with the care of their loved ones with Parkinson's Disease.  This app is not intended to care for the patient, </a:t>
            </a:r>
            <a:r>
              <a:rPr lang="en-US" sz="1800" dirty="0" smtClean="0"/>
              <a:t>but to </a:t>
            </a:r>
            <a:r>
              <a:rPr lang="en-US" sz="1800" dirty="0"/>
              <a:t>organize the caregiver's daily tasks, including medication intake and  monitor nutritional and mobility progress.  </a:t>
            </a:r>
            <a:br>
              <a:rPr lang="en-US" sz="1800" dirty="0"/>
            </a:br>
            <a:endParaRPr lang="en-US" sz="1800" dirty="0"/>
          </a:p>
          <a:p>
            <a:r>
              <a:rPr lang="en-US" sz="1800" dirty="0"/>
              <a:t>The name of the project is called "Sync Care". This mobile app aims to organize and sync patient updated medical information, care plan and progress with their providers, caregivers and the entire interdisciplinary team.</a:t>
            </a:r>
            <a:br>
              <a:rPr lang="en-US" sz="1800" dirty="0"/>
            </a:br>
            <a:endParaRPr lang="en-US" sz="1800" dirty="0"/>
          </a:p>
          <a:p>
            <a:r>
              <a:rPr lang="en-US" sz="1800" dirty="0" smtClean="0"/>
              <a:t>Parkinson's </a:t>
            </a:r>
            <a:r>
              <a:rPr lang="en-US" sz="1800" dirty="0"/>
              <a:t>is a debilitating disease that has less ability to regulate bodily movements and emotions.  The goal is to treat the symptoms and maintain a high quality of life as possible.  This app is intended to </a:t>
            </a:r>
            <a:r>
              <a:rPr lang="en-US" sz="1800" dirty="0" smtClean="0"/>
              <a:t>organize medication </a:t>
            </a:r>
            <a:r>
              <a:rPr lang="en-US" sz="1800" dirty="0"/>
              <a:t>intake, nutritional intake and daily mobility in order to maintain an optimal quality of life.  It can track progress and illustrate trends and patterns that will assist the </a:t>
            </a:r>
            <a:r>
              <a:rPr lang="en-US" sz="1800" dirty="0" smtClean="0"/>
              <a:t>patient and </a:t>
            </a:r>
            <a:r>
              <a:rPr lang="en-US" sz="1800" dirty="0"/>
              <a:t>caregiver to manage the disease appropriately and inform the provider as well.</a:t>
            </a:r>
          </a:p>
          <a:p>
            <a:pPr algn="ctr"/>
            <a:endParaRPr lang="en-US" sz="18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5410" y="236048"/>
            <a:ext cx="3620501" cy="123110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207" y="236048"/>
            <a:ext cx="1233948" cy="956873"/>
          </a:xfrm>
          <a:prstGeom prst="rect">
            <a:avLst/>
          </a:prstGeom>
        </p:spPr>
      </p:pic>
    </p:spTree>
    <p:extLst>
      <p:ext uri="{BB962C8B-B14F-4D97-AF65-F5344CB8AC3E}">
        <p14:creationId xmlns:p14="http://schemas.microsoft.com/office/powerpoint/2010/main" val="39797403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51180" y="534096"/>
            <a:ext cx="3932237" cy="709684"/>
          </a:xfrm>
        </p:spPr>
        <p:txBody>
          <a:bodyPr/>
          <a:lstStyle/>
          <a:p>
            <a:r>
              <a:rPr lang="en-US" dirty="0" smtClean="0">
                <a:solidFill>
                  <a:srgbClr val="FF0000"/>
                </a:solidFill>
              </a:rPr>
              <a:t>Sign Up Page</a:t>
            </a:r>
            <a:endParaRPr lang="en-US" dirty="0">
              <a:solidFill>
                <a:srgbClr val="FF0000"/>
              </a:solidFill>
            </a:endParaRPr>
          </a:p>
        </p:txBody>
      </p:sp>
      <p:sp>
        <p:nvSpPr>
          <p:cNvPr id="6" name="Text Placeholder 5"/>
          <p:cNvSpPr>
            <a:spLocks noGrp="1"/>
          </p:cNvSpPr>
          <p:nvPr>
            <p:ph type="body" sz="half" idx="2"/>
          </p:nvPr>
        </p:nvSpPr>
        <p:spPr>
          <a:xfrm>
            <a:off x="775876" y="1667008"/>
            <a:ext cx="3932237" cy="3811588"/>
          </a:xfrm>
        </p:spPr>
        <p:txBody>
          <a:bodyPr>
            <a:normAutofit fontScale="77500" lnSpcReduction="20000"/>
          </a:bodyPr>
          <a:lstStyle/>
          <a:p>
            <a:r>
              <a:rPr lang="en-US" sz="3200" dirty="0" smtClean="0"/>
              <a:t>Here is our sign up page where the information needed is a first and last name, email for verification, and a username and password.  You also have to select whether you are the primary caregiver of a patient(s) or </a:t>
            </a:r>
            <a:r>
              <a:rPr lang="en-US" sz="3200" dirty="0" smtClean="0"/>
              <a:t>a Medical Specialist</a:t>
            </a:r>
            <a:endParaRPr lang="en-US" sz="3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0604" y="122171"/>
            <a:ext cx="4006338" cy="6410141"/>
          </a:xfrm>
          <a:prstGeom prst="rect">
            <a:avLst/>
          </a:prstGeom>
        </p:spPr>
      </p:pic>
    </p:spTree>
    <p:extLst>
      <p:ext uri="{BB962C8B-B14F-4D97-AF65-F5344CB8AC3E}">
        <p14:creationId xmlns:p14="http://schemas.microsoft.com/office/powerpoint/2010/main" val="42191731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9787" y="457200"/>
            <a:ext cx="3932237" cy="962167"/>
          </a:xfrm>
        </p:spPr>
        <p:txBody>
          <a:bodyPr/>
          <a:lstStyle/>
          <a:p>
            <a:r>
              <a:rPr lang="en-US" dirty="0" smtClean="0">
                <a:solidFill>
                  <a:srgbClr val="FF0000"/>
                </a:solidFill>
              </a:rPr>
              <a:t>Log In Page</a:t>
            </a:r>
            <a:endParaRPr lang="en-US" dirty="0">
              <a:solidFill>
                <a:srgbClr val="FF0000"/>
              </a:solidFill>
            </a:endParaRPr>
          </a:p>
        </p:txBody>
      </p:sp>
      <p:sp>
        <p:nvSpPr>
          <p:cNvPr id="7" name="Text Placeholder 6"/>
          <p:cNvSpPr>
            <a:spLocks noGrp="1"/>
          </p:cNvSpPr>
          <p:nvPr>
            <p:ph idx="1"/>
          </p:nvPr>
        </p:nvSpPr>
        <p:spPr>
          <a:xfrm>
            <a:off x="839786" y="1825387"/>
            <a:ext cx="3932237" cy="4119561"/>
          </a:xfrm>
        </p:spPr>
        <p:txBody>
          <a:bodyPr>
            <a:normAutofit/>
          </a:bodyPr>
          <a:lstStyle/>
          <a:p>
            <a:r>
              <a:rPr lang="en-US" sz="3200" dirty="0" smtClean="0"/>
              <a:t>Encrypted passwords</a:t>
            </a:r>
          </a:p>
          <a:p>
            <a:r>
              <a:rPr lang="en-US" sz="3200" dirty="0" smtClean="0"/>
              <a:t>Ability to store login credentials to skip log in page</a:t>
            </a:r>
            <a:endParaRPr lang="en-US" sz="3200" dirty="0"/>
          </a:p>
        </p:txBody>
      </p:sp>
      <p:sp>
        <p:nvSpPr>
          <p:cNvPr id="6" name="Text Placeholder 5"/>
          <p:cNvSpPr>
            <a:spLocks noGrp="1"/>
          </p:cNvSpPr>
          <p:nvPr>
            <p:ph type="body" sz="half" idx="2"/>
          </p:nvPr>
        </p:nvSpPr>
        <p:spPr>
          <a:xfrm>
            <a:off x="5104263" y="232010"/>
            <a:ext cx="6251123" cy="5944951"/>
          </a:xfrm>
        </p:spPr>
        <p:txBody>
          <a:bodyPr/>
          <a:lstStyle/>
          <a:p>
            <a:pPr marL="203200" indent="0">
              <a:buNone/>
            </a:pPr>
            <a:r>
              <a:rPr lang="en-US" dirty="0" smtClean="0"/>
              <a:t> </a:t>
            </a:r>
          </a:p>
          <a:p>
            <a:pPr marL="203200" indent="0">
              <a:buNone/>
            </a:pP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642" y="232010"/>
            <a:ext cx="3957177" cy="6331483"/>
          </a:xfrm>
          <a:prstGeom prst="rect">
            <a:avLst/>
          </a:prstGeom>
        </p:spPr>
      </p:pic>
    </p:spTree>
    <p:extLst>
      <p:ext uri="{BB962C8B-B14F-4D97-AF65-F5344CB8AC3E}">
        <p14:creationId xmlns:p14="http://schemas.microsoft.com/office/powerpoint/2010/main" val="24892772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6804" y="250861"/>
            <a:ext cx="4339273" cy="577578"/>
          </a:xfrm>
        </p:spPr>
        <p:txBody>
          <a:bodyPr/>
          <a:lstStyle/>
          <a:p>
            <a:r>
              <a:rPr lang="en-US" dirty="0" smtClean="0">
                <a:solidFill>
                  <a:srgbClr val="FF0000"/>
                </a:solidFill>
              </a:rPr>
              <a:t>Caregiver Home </a:t>
            </a:r>
            <a:r>
              <a:rPr lang="en-US" dirty="0" smtClean="0">
                <a:solidFill>
                  <a:srgbClr val="FF0000"/>
                </a:solidFill>
              </a:rPr>
              <a:t>Page</a:t>
            </a:r>
            <a:endParaRPr lang="en-US" dirty="0">
              <a:solidFill>
                <a:srgbClr val="FF000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74" y="1081548"/>
            <a:ext cx="3354071" cy="5366514"/>
          </a:xfrm>
          <a:prstGeom prst="rect">
            <a:avLst/>
          </a:prstGeom>
        </p:spPr>
      </p:pic>
      <p:sp>
        <p:nvSpPr>
          <p:cNvPr id="9" name="Title 3"/>
          <p:cNvSpPr txBox="1">
            <a:spLocks/>
          </p:cNvSpPr>
          <p:nvPr/>
        </p:nvSpPr>
        <p:spPr>
          <a:xfrm>
            <a:off x="6205824" y="250861"/>
            <a:ext cx="4339273" cy="577578"/>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24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rgbClr val="FF0000"/>
                </a:solidFill>
              </a:rPr>
              <a:t>specialist Home Page</a:t>
            </a:r>
            <a:endParaRPr lang="en-US" dirty="0">
              <a:solidFill>
                <a:srgbClr val="FF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775" y="1081548"/>
            <a:ext cx="3354071" cy="5366514"/>
          </a:xfrm>
          <a:prstGeom prst="rect">
            <a:avLst/>
          </a:prstGeom>
        </p:spPr>
      </p:pic>
      <p:cxnSp>
        <p:nvCxnSpPr>
          <p:cNvPr id="12" name="Straight Arrow Connector 11"/>
          <p:cNvCxnSpPr/>
          <p:nvPr/>
        </p:nvCxnSpPr>
        <p:spPr>
          <a:xfrm flipH="1" flipV="1">
            <a:off x="2684207" y="4689987"/>
            <a:ext cx="1576453" cy="7177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4183626" y="5340772"/>
            <a:ext cx="1975221" cy="523220"/>
          </a:xfrm>
          <a:prstGeom prst="rect">
            <a:avLst/>
          </a:prstGeom>
          <a:noFill/>
        </p:spPr>
        <p:txBody>
          <a:bodyPr wrap="none" rtlCol="0">
            <a:spAutoFit/>
          </a:bodyPr>
          <a:lstStyle/>
          <a:p>
            <a:r>
              <a:rPr lang="en-US" dirty="0" smtClean="0"/>
              <a:t>Pop-up that describes </a:t>
            </a:r>
          </a:p>
          <a:p>
            <a:r>
              <a:rPr lang="en-US" dirty="0" smtClean="0"/>
              <a:t>what our app is about</a:t>
            </a:r>
            <a:endParaRPr lang="en-US" dirty="0"/>
          </a:p>
        </p:txBody>
      </p:sp>
      <p:cxnSp>
        <p:nvCxnSpPr>
          <p:cNvPr id="16" name="Straight Arrow Connector 15"/>
          <p:cNvCxnSpPr/>
          <p:nvPr/>
        </p:nvCxnSpPr>
        <p:spPr>
          <a:xfrm flipH="1">
            <a:off x="3254477" y="3628103"/>
            <a:ext cx="1111046" cy="673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4065638" y="2802521"/>
            <a:ext cx="2424922" cy="738664"/>
          </a:xfrm>
          <a:prstGeom prst="rect">
            <a:avLst/>
          </a:prstGeom>
          <a:noFill/>
        </p:spPr>
        <p:txBody>
          <a:bodyPr wrap="square" rtlCol="0">
            <a:spAutoFit/>
          </a:bodyPr>
          <a:lstStyle/>
          <a:p>
            <a:r>
              <a:rPr lang="en-US" dirty="0" smtClean="0"/>
              <a:t>Information for the caregiver</a:t>
            </a:r>
          </a:p>
          <a:p>
            <a:r>
              <a:rPr lang="en-US" dirty="0"/>
              <a:t>t</a:t>
            </a:r>
            <a:r>
              <a:rPr lang="en-US" dirty="0" smtClean="0"/>
              <a:t>o be informed about Parkinson’s disease</a:t>
            </a:r>
          </a:p>
        </p:txBody>
      </p:sp>
      <p:sp>
        <p:nvSpPr>
          <p:cNvPr id="20" name="TextBox 19"/>
          <p:cNvSpPr txBox="1"/>
          <p:nvPr/>
        </p:nvSpPr>
        <p:spPr>
          <a:xfrm>
            <a:off x="9845739" y="934064"/>
            <a:ext cx="2330244" cy="954107"/>
          </a:xfrm>
          <a:prstGeom prst="rect">
            <a:avLst/>
          </a:prstGeom>
          <a:noFill/>
        </p:spPr>
        <p:txBody>
          <a:bodyPr wrap="square" rtlCol="0">
            <a:spAutoFit/>
          </a:bodyPr>
          <a:lstStyle/>
          <a:p>
            <a:r>
              <a:rPr lang="en-US" dirty="0" smtClean="0"/>
              <a:t>Specialist home page is </a:t>
            </a:r>
          </a:p>
          <a:p>
            <a:r>
              <a:rPr lang="en-US" dirty="0"/>
              <a:t>p</a:t>
            </a:r>
            <a:r>
              <a:rPr lang="en-US" dirty="0" smtClean="0"/>
              <a:t>resented with a list of patients </a:t>
            </a:r>
          </a:p>
          <a:p>
            <a:r>
              <a:rPr lang="en-US" dirty="0"/>
              <a:t>t</a:t>
            </a:r>
            <a:r>
              <a:rPr lang="en-US" dirty="0" smtClean="0"/>
              <a:t>he specialist is linked to.</a:t>
            </a:r>
            <a:endParaRPr lang="en-US" dirty="0"/>
          </a:p>
        </p:txBody>
      </p:sp>
      <p:sp>
        <p:nvSpPr>
          <p:cNvPr id="21" name="Oval 20"/>
          <p:cNvSpPr/>
          <p:nvPr/>
        </p:nvSpPr>
        <p:spPr>
          <a:xfrm>
            <a:off x="615781" y="1099534"/>
            <a:ext cx="537587" cy="477297"/>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324920" y="1081548"/>
            <a:ext cx="537587" cy="477297"/>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stCxn id="21" idx="0"/>
          </p:cNvCxnSpPr>
          <p:nvPr/>
        </p:nvCxnSpPr>
        <p:spPr>
          <a:xfrm>
            <a:off x="884575" y="1099534"/>
            <a:ext cx="3390643" cy="220663"/>
          </a:xfrm>
          <a:prstGeom prst="line">
            <a:avLst/>
          </a:prstGeom>
        </p:spPr>
        <p:style>
          <a:lnRef idx="3">
            <a:schemeClr val="accent6"/>
          </a:lnRef>
          <a:fillRef idx="0">
            <a:schemeClr val="accent6"/>
          </a:fillRef>
          <a:effectRef idx="2">
            <a:schemeClr val="accent6"/>
          </a:effectRef>
          <a:fontRef idx="minor">
            <a:schemeClr val="tx1"/>
          </a:fontRef>
        </p:style>
      </p:cxnSp>
      <p:cxnSp>
        <p:nvCxnSpPr>
          <p:cNvPr id="26" name="Straight Connector 25"/>
          <p:cNvCxnSpPr>
            <a:stCxn id="22" idx="1"/>
          </p:cNvCxnSpPr>
          <p:nvPr/>
        </p:nvCxnSpPr>
        <p:spPr>
          <a:xfrm flipH="1">
            <a:off x="6049632" y="1151447"/>
            <a:ext cx="354016" cy="32846"/>
          </a:xfrm>
          <a:prstGeom prst="line">
            <a:avLst/>
          </a:prstGeom>
        </p:spPr>
        <p:style>
          <a:lnRef idx="3">
            <a:schemeClr val="accent6"/>
          </a:lnRef>
          <a:fillRef idx="0">
            <a:schemeClr val="accent6"/>
          </a:fillRef>
          <a:effectRef idx="2">
            <a:schemeClr val="accent6"/>
          </a:effectRef>
          <a:fontRef idx="minor">
            <a:schemeClr val="tx1"/>
          </a:fontRef>
        </p:style>
      </p:cxnSp>
      <p:sp>
        <p:nvSpPr>
          <p:cNvPr id="27" name="TextBox 26"/>
          <p:cNvSpPr txBox="1"/>
          <p:nvPr/>
        </p:nvSpPr>
        <p:spPr>
          <a:xfrm>
            <a:off x="4391806" y="1184293"/>
            <a:ext cx="1657826" cy="307777"/>
          </a:xfrm>
          <a:prstGeom prst="rect">
            <a:avLst/>
          </a:prstGeom>
          <a:noFill/>
        </p:spPr>
        <p:txBody>
          <a:bodyPr wrap="none" rtlCol="0">
            <a:spAutoFit/>
          </a:bodyPr>
          <a:lstStyle/>
          <a:p>
            <a:r>
              <a:rPr lang="en-US" dirty="0" smtClean="0"/>
              <a:t>Navigation Drawer</a:t>
            </a:r>
            <a:endParaRPr lang="en-US" dirty="0"/>
          </a:p>
        </p:txBody>
      </p:sp>
    </p:spTree>
    <p:extLst>
      <p:ext uri="{BB962C8B-B14F-4D97-AF65-F5344CB8AC3E}">
        <p14:creationId xmlns:p14="http://schemas.microsoft.com/office/powerpoint/2010/main" val="3107103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69178" y="296425"/>
            <a:ext cx="4920712" cy="513816"/>
          </a:xfrm>
        </p:spPr>
        <p:txBody>
          <a:bodyPr>
            <a:normAutofit fontScale="90000"/>
          </a:bodyPr>
          <a:lstStyle/>
          <a:p>
            <a:r>
              <a:rPr lang="en-US" dirty="0" smtClean="0">
                <a:solidFill>
                  <a:srgbClr val="FF0000"/>
                </a:solidFill>
              </a:rPr>
              <a:t>Adding Patients for caregiver</a:t>
            </a:r>
            <a:endParaRPr lang="en-US"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7727" y="1637882"/>
            <a:ext cx="2542758" cy="406841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4387" y="1637882"/>
            <a:ext cx="2543855" cy="407016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931" y="1637882"/>
            <a:ext cx="2546629" cy="4074606"/>
          </a:xfrm>
          <a:prstGeom prst="rect">
            <a:avLst/>
          </a:prstGeom>
        </p:spPr>
      </p:pic>
      <p:sp>
        <p:nvSpPr>
          <p:cNvPr id="10" name="Oval 9"/>
          <p:cNvSpPr/>
          <p:nvPr/>
        </p:nvSpPr>
        <p:spPr>
          <a:xfrm>
            <a:off x="224936" y="2723103"/>
            <a:ext cx="904352" cy="281353"/>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Striped Right Arrow 10"/>
          <p:cNvSpPr/>
          <p:nvPr/>
        </p:nvSpPr>
        <p:spPr>
          <a:xfrm>
            <a:off x="3069771" y="3290835"/>
            <a:ext cx="1125416" cy="69333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riped Right Arrow 11"/>
          <p:cNvSpPr/>
          <p:nvPr/>
        </p:nvSpPr>
        <p:spPr>
          <a:xfrm>
            <a:off x="7337653" y="3290835"/>
            <a:ext cx="1125416" cy="69333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507487" y="4818185"/>
            <a:ext cx="457200" cy="442128"/>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p:cNvSpPr txBox="1"/>
          <p:nvPr/>
        </p:nvSpPr>
        <p:spPr>
          <a:xfrm>
            <a:off x="7129305" y="1637882"/>
            <a:ext cx="1723293" cy="1815882"/>
          </a:xfrm>
          <a:prstGeom prst="rect">
            <a:avLst/>
          </a:prstGeom>
          <a:noFill/>
        </p:spPr>
        <p:txBody>
          <a:bodyPr wrap="square" rtlCol="0">
            <a:spAutoFit/>
          </a:bodyPr>
          <a:lstStyle/>
          <a:p>
            <a:r>
              <a:rPr lang="en-US" dirty="0" smtClean="0"/>
              <a:t>Once a patient is added you’ll see a list of the patients</a:t>
            </a:r>
          </a:p>
          <a:p>
            <a:endParaRPr lang="en-US" dirty="0"/>
          </a:p>
          <a:p>
            <a:r>
              <a:rPr lang="en-US" dirty="0" smtClean="0"/>
              <a:t>The Mario logo will be replaced with an image the user can upload</a:t>
            </a:r>
            <a:endParaRPr lang="en-US" dirty="0"/>
          </a:p>
        </p:txBody>
      </p:sp>
    </p:spTree>
    <p:extLst>
      <p:ext uri="{BB962C8B-B14F-4D97-AF65-F5344CB8AC3E}">
        <p14:creationId xmlns:p14="http://schemas.microsoft.com/office/powerpoint/2010/main" val="6149499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534" y="909976"/>
            <a:ext cx="3185343" cy="50965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282" y="909976"/>
            <a:ext cx="3185344" cy="5096550"/>
          </a:xfrm>
          <a:prstGeom prst="rect">
            <a:avLst/>
          </a:prstGeom>
        </p:spPr>
      </p:pic>
      <p:sp>
        <p:nvSpPr>
          <p:cNvPr id="7" name="Striped Right Arrow 6"/>
          <p:cNvSpPr/>
          <p:nvPr/>
        </p:nvSpPr>
        <p:spPr>
          <a:xfrm>
            <a:off x="3701845" y="3333135"/>
            <a:ext cx="835742" cy="64893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934929" y="4925961"/>
            <a:ext cx="471948" cy="491613"/>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itle 3"/>
          <p:cNvSpPr>
            <a:spLocks noGrp="1"/>
          </p:cNvSpPr>
          <p:nvPr>
            <p:ph type="title"/>
          </p:nvPr>
        </p:nvSpPr>
        <p:spPr>
          <a:xfrm>
            <a:off x="3492081" y="178437"/>
            <a:ext cx="4920712" cy="513816"/>
          </a:xfrm>
        </p:spPr>
        <p:txBody>
          <a:bodyPr>
            <a:normAutofit fontScale="90000"/>
          </a:bodyPr>
          <a:lstStyle/>
          <a:p>
            <a:r>
              <a:rPr lang="en-US" dirty="0" smtClean="0">
                <a:solidFill>
                  <a:srgbClr val="FF0000"/>
                </a:solidFill>
              </a:rPr>
              <a:t>Adding Patients for Specialist</a:t>
            </a:r>
            <a:endParaRPr lang="en-US" dirty="0">
              <a:solidFill>
                <a:srgbClr val="FF0000"/>
              </a:solidFill>
            </a:endParaRPr>
          </a:p>
        </p:txBody>
      </p:sp>
      <p:sp>
        <p:nvSpPr>
          <p:cNvPr id="10" name="TextBox 9"/>
          <p:cNvSpPr txBox="1"/>
          <p:nvPr/>
        </p:nvSpPr>
        <p:spPr>
          <a:xfrm>
            <a:off x="8412794" y="1189703"/>
            <a:ext cx="3549770" cy="2893100"/>
          </a:xfrm>
          <a:prstGeom prst="rect">
            <a:avLst/>
          </a:prstGeom>
          <a:noFill/>
        </p:spPr>
        <p:txBody>
          <a:bodyPr wrap="square" rtlCol="0">
            <a:spAutoFit/>
          </a:bodyPr>
          <a:lstStyle/>
          <a:p>
            <a:r>
              <a:rPr lang="en-US" dirty="0" smtClean="0">
                <a:latin typeface="+mn-lt"/>
              </a:rPr>
              <a:t>A specialist can sync with a patient by selecting the add button and entering the patients id that is given once a caregiver creates one. It’ll then give a notification to the user that they need to wait for confirmation from the caregiver before the patient is added.</a:t>
            </a:r>
          </a:p>
          <a:p>
            <a:endParaRPr lang="en-US" dirty="0">
              <a:latin typeface="+mn-lt"/>
            </a:endParaRPr>
          </a:p>
          <a:p>
            <a:r>
              <a:rPr lang="en-US" dirty="0" smtClean="0">
                <a:latin typeface="+mn-lt"/>
              </a:rPr>
              <a:t>Once they are added they will be represented as list as shown.</a:t>
            </a:r>
          </a:p>
          <a:p>
            <a:endParaRPr lang="en-US" dirty="0">
              <a:latin typeface="+mn-lt"/>
            </a:endParaRPr>
          </a:p>
          <a:p>
            <a:r>
              <a:rPr lang="en-US" dirty="0" smtClean="0">
                <a:latin typeface="+mn-lt"/>
              </a:rPr>
              <a:t>In order to check for confirmations the user just needs to hit the refresh icon</a:t>
            </a:r>
            <a:endParaRPr lang="en-US" dirty="0">
              <a:latin typeface="+mn-lt"/>
            </a:endParaRPr>
          </a:p>
        </p:txBody>
      </p:sp>
      <p:cxnSp>
        <p:nvCxnSpPr>
          <p:cNvPr id="12" name="Straight Arrow Connector 11"/>
          <p:cNvCxnSpPr/>
          <p:nvPr/>
        </p:nvCxnSpPr>
        <p:spPr>
          <a:xfrm flipH="1">
            <a:off x="7993626" y="4074607"/>
            <a:ext cx="1401405" cy="134296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359207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70483" y="462224"/>
            <a:ext cx="3755716" cy="490156"/>
          </a:xfrm>
        </p:spPr>
        <p:txBody>
          <a:bodyPr/>
          <a:lstStyle/>
          <a:p>
            <a:r>
              <a:rPr lang="en-US" dirty="0" smtClean="0">
                <a:solidFill>
                  <a:srgbClr val="FF0000"/>
                </a:solidFill>
              </a:rPr>
              <a:t>Patient Home Screen</a:t>
            </a:r>
            <a:endParaRPr lang="en-US"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064" y="379994"/>
            <a:ext cx="3769283" cy="6030853"/>
          </a:xfrm>
          <a:prstGeom prst="rect">
            <a:avLst/>
          </a:prstGeom>
        </p:spPr>
      </p:pic>
      <p:sp>
        <p:nvSpPr>
          <p:cNvPr id="9" name="TextBox 8"/>
          <p:cNvSpPr txBox="1"/>
          <p:nvPr/>
        </p:nvSpPr>
        <p:spPr>
          <a:xfrm>
            <a:off x="1080251" y="1282948"/>
            <a:ext cx="4297993" cy="1754326"/>
          </a:xfrm>
          <a:prstGeom prst="rect">
            <a:avLst/>
          </a:prstGeom>
          <a:noFill/>
        </p:spPr>
        <p:txBody>
          <a:bodyPr wrap="square" rtlCol="0">
            <a:spAutoFit/>
          </a:bodyPr>
          <a:lstStyle/>
          <a:p>
            <a:r>
              <a:rPr lang="en-US" sz="1800" dirty="0" smtClean="0">
                <a:latin typeface="+mn-lt"/>
              </a:rPr>
              <a:t>Both accounts are presented with the same patient screen with the difference being that there will be restrictions on adding and editing on certain categories based on if you’re the caregiver or specialist.</a:t>
            </a:r>
            <a:endParaRPr lang="en-US" sz="1800" dirty="0">
              <a:latin typeface="+mn-lt"/>
            </a:endParaRPr>
          </a:p>
        </p:txBody>
      </p:sp>
    </p:spTree>
    <p:extLst>
      <p:ext uri="{BB962C8B-B14F-4D97-AF65-F5344CB8AC3E}">
        <p14:creationId xmlns:p14="http://schemas.microsoft.com/office/powerpoint/2010/main" val="38536179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15259" y="149940"/>
            <a:ext cx="2547426" cy="489888"/>
          </a:xfrm>
        </p:spPr>
        <p:txBody>
          <a:bodyPr>
            <a:normAutofit fontScale="90000"/>
          </a:bodyPr>
          <a:lstStyle/>
          <a:p>
            <a:r>
              <a:rPr lang="en-US" dirty="0" smtClean="0">
                <a:solidFill>
                  <a:srgbClr val="FF0000"/>
                </a:solidFill>
              </a:rPr>
              <a:t>Edit/Add page</a:t>
            </a:r>
            <a:r>
              <a:rPr lang="en-US" dirty="0" smtClean="0"/>
              <a:t>	</a:t>
            </a:r>
            <a:endParaRPr lang="en-US" dirty="0"/>
          </a:p>
        </p:txBody>
      </p:sp>
      <p:sp>
        <p:nvSpPr>
          <p:cNvPr id="6" name="Text Placeholder 5"/>
          <p:cNvSpPr>
            <a:spLocks noGrp="1"/>
          </p:cNvSpPr>
          <p:nvPr>
            <p:ph type="body" sz="half" idx="2"/>
          </p:nvPr>
        </p:nvSpPr>
        <p:spPr>
          <a:xfrm>
            <a:off x="6111618" y="1003600"/>
            <a:ext cx="4875930" cy="5095569"/>
          </a:xfrm>
        </p:spPr>
        <p:txBody>
          <a:bodyPr>
            <a:normAutofit fontScale="92500" lnSpcReduction="10000"/>
          </a:bodyPr>
          <a:lstStyle/>
          <a:p>
            <a:r>
              <a:rPr lang="en-US" sz="2400" dirty="0" smtClean="0"/>
              <a:t>The layout for adding a category doubles as an edit layout as well.</a:t>
            </a:r>
          </a:p>
          <a:p>
            <a:endParaRPr lang="en-US" sz="2400" dirty="0"/>
          </a:p>
          <a:p>
            <a:r>
              <a:rPr lang="en-US" sz="2400" dirty="0" smtClean="0"/>
              <a:t>The difference being that if the caregiver wants to edit something then the previous information will be pre loaded and the add the button will be turned into an add button</a:t>
            </a:r>
          </a:p>
          <a:p>
            <a:endParaRPr lang="en-US" sz="2400" dirty="0"/>
          </a:p>
          <a:p>
            <a:r>
              <a:rPr lang="en-US" sz="2400" dirty="0" smtClean="0"/>
              <a:t>Also these are the categories that are only available to the caregiver and not the specialist. They can only view the information</a:t>
            </a:r>
            <a:endParaRPr lang="en-US"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098" y="3931915"/>
            <a:ext cx="1699754" cy="271960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98" y="831779"/>
            <a:ext cx="1699754" cy="271960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467" y="831779"/>
            <a:ext cx="1718091" cy="274894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3466" y="3931915"/>
            <a:ext cx="1718092" cy="274894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3266" y="2374466"/>
            <a:ext cx="2105329" cy="3368527"/>
          </a:xfrm>
          <a:prstGeom prst="rect">
            <a:avLst/>
          </a:prstGeom>
        </p:spPr>
      </p:pic>
    </p:spTree>
    <p:extLst>
      <p:ext uri="{BB962C8B-B14F-4D97-AF65-F5344CB8AC3E}">
        <p14:creationId xmlns:p14="http://schemas.microsoft.com/office/powerpoint/2010/main" val="241209795"/>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908</TotalTime>
  <Words>619</Words>
  <Application>Microsoft Office PowerPoint</Application>
  <PresentationFormat>Widescreen</PresentationFormat>
  <Paragraphs>63</Paragraphs>
  <Slides>14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Wingdings 3</vt:lpstr>
      <vt:lpstr>Slice</vt:lpstr>
      <vt:lpstr>PowerPoint Presentation</vt:lpstr>
      <vt:lpstr>PowerPoint Presentation</vt:lpstr>
      <vt:lpstr>Sign Up Page</vt:lpstr>
      <vt:lpstr>Log In Page</vt:lpstr>
      <vt:lpstr>Caregiver Home Page</vt:lpstr>
      <vt:lpstr>Adding Patients for caregiver</vt:lpstr>
      <vt:lpstr>Adding Patients for Specialist</vt:lpstr>
      <vt:lpstr>Patient Home Screen</vt:lpstr>
      <vt:lpstr>Edit/Add page </vt:lpstr>
      <vt:lpstr>Specialist inputs</vt:lpstr>
      <vt:lpstr>PowerPoint Presentation</vt:lpstr>
      <vt:lpstr>Managed Linked Patients</vt:lpstr>
      <vt:lpstr>Augmented Reality</vt:lpstr>
      <vt:lpstr>Alerts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Sync-Care</dc:title>
  <dc:creator>LVillar</dc:creator>
  <cp:lastModifiedBy>Nick</cp:lastModifiedBy>
  <cp:revision>49</cp:revision>
  <dcterms:modified xsi:type="dcterms:W3CDTF">2016-05-01T05:03:02Z</dcterms:modified>
</cp:coreProperties>
</file>